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61" r:id="rId5"/>
    <p:sldId id="258" r:id="rId6"/>
    <p:sldId id="260" r:id="rId7"/>
    <p:sldId id="259" r:id="rId8"/>
    <p:sldId id="262" r:id="rId9"/>
    <p:sldId id="263" r:id="rId10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D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980CB-2DA0-494F-B32F-7D2ECFFFEA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7E0EA5-15E0-48D8-BA38-271F31D2D7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2F75F-7257-4752-B19B-A0CECCBD6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E1308F-0F90-4DDC-AEC1-86409A4BB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17E430-5EE8-4A16-866A-208F78B67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97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FDF17-347E-4068-A8B9-10C56AF6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338DA2-0985-4F81-AA06-8F9B07D014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775489-BF68-42EF-8E8C-D1818A20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4D279-A15B-45A3-A276-2E4DCA5C7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0F2218-A665-4D64-A5FD-092E3B147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202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F627EB-7A60-4BFA-BF2D-22FEA67E6D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E8E3F6-018B-4BC2-BBBC-46D84FFE1F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605795-9A0C-461D-81D2-DCE7F5B53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B37142-D145-41FD-89EB-A0FA4754B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D5793-87AB-45D9-AD36-B5B4D1184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431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224DA-373D-4F91-A174-5F0FF605F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8401A-995E-4511-8C8D-62C004018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BCB15-55F7-49BD-9D62-40DD34A1A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25369-9F74-4455-BD7E-B7A9EFC7B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58F61-39ED-4122-B9C6-C6CFF189F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785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D9AE8-A41E-408D-B22D-73C3ACDFA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95FEA-F664-4D7E-9D67-03D417C272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CE40B-C50B-48FA-81BE-9D42AA4B6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39712-1ACD-4570-B07B-1978B238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31044-5857-47CA-8631-AB781D559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2779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CB3546-729D-479E-90E3-8EDC5A6D6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119F8-8BB3-4941-9708-EE1866F219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EBAF38-C225-40E1-B730-A4C629533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5AA69-075F-4EC2-BF88-E4619D65F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42B31-E9DE-43E6-A86B-6425AC901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A3B7BD-344A-4EAF-839A-D177904AD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3109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2BAF5-B278-4484-8860-0460D8C852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F2F782-9E1F-4CB9-BABD-C5A5F3B41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52E4B2-F2A9-406C-96EA-3D1595D4A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667E84-69F9-485A-9C79-CBFFE6949C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01A95C-AE38-4CC4-BB0D-702B0B7F1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4D0192-9A76-4680-9E82-C82336060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B44E88-AFDD-478C-91D2-D0E99093F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90C4F3-D4AF-4484-A455-C3D6CE3CA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870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1B554-ADAC-4D75-80A8-D81943284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65C1F8-45B9-4619-AED8-F4E915ADD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EBABFA-1854-43B6-BF9A-B01FD5E5B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27B8D2-2DEC-4C1C-B875-11C4E5606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956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89D97-7DE6-4540-B956-57BECF5FD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0A2663-CC3D-4FF6-9DD4-128E01170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6E39A2-3FA7-48BD-942C-5EEEEED5A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575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E5DE5-6990-4AD5-9F68-C802950E2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9085A8-2A28-49BC-947D-0D07D1BB6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DBAEF5-5C5F-4B24-B6D5-EB335F9A22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8EF830-4AB3-436A-A5F0-5D447B104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742698-9740-4B4E-95B1-02C047227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AEA5F-8EFD-43F7-9729-2DE21095A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3568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85172-7143-48B6-82A7-B496335DC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E3B8B7-6A7A-401F-9314-C5B6A02BD6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ED9BA2-7AEA-4D74-B51C-BF2D7E294D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0098B1-5FDD-4654-A04E-DCBD584F4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02695C-774D-46A7-9FF6-93481B93B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0DF80A-68CE-47FD-941A-384D3C691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2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64A6EB-FA83-4115-AA37-8EE3C7D8F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27DB3E-F86A-438C-BD55-4CB7CD992C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59E42-081E-4FCF-B85B-7C3E651ECF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55A3F-9DE4-4B34-ABA7-BA65C75C51CC}" type="datetimeFigureOut">
              <a:rPr lang="en-GB" smtClean="0"/>
              <a:t>13/11/2021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EA303B-D3D2-407B-923F-67A58C4D7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D21A9-7775-474B-B729-EAA3ECA31E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3ECE8-EDE6-4340-8708-7CB9A1EF90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861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D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FAC5FC1-E3FB-454D-AB6C-CFC871DE9255}"/>
              </a:ext>
            </a:extLst>
          </p:cNvPr>
          <p:cNvSpPr txBox="1"/>
          <p:nvPr/>
        </p:nvSpPr>
        <p:spPr>
          <a:xfrm>
            <a:off x="2030027" y="106532"/>
            <a:ext cx="813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Object Oriented Programming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AFF96D-5245-4200-98CA-4384EB8DC2EC}"/>
              </a:ext>
            </a:extLst>
          </p:cNvPr>
          <p:cNvSpPr txBox="1"/>
          <p:nvPr/>
        </p:nvSpPr>
        <p:spPr>
          <a:xfrm>
            <a:off x="348792" y="1527142"/>
            <a:ext cx="1109534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Everything is an Object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We can create Custom Objects with custom Functionality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These are called Classes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chemeClr val="bg1"/>
                </a:solidFill>
              </a:rPr>
              <a:t>Classes can inherit (functionality/methods and variables) from other Classes</a:t>
            </a:r>
          </a:p>
        </p:txBody>
      </p:sp>
    </p:spTree>
    <p:extLst>
      <p:ext uri="{BB962C8B-B14F-4D97-AF65-F5344CB8AC3E}">
        <p14:creationId xmlns:p14="http://schemas.microsoft.com/office/powerpoint/2010/main" val="168693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D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FAC5FC1-E3FB-454D-AB6C-CFC871DE9255}"/>
              </a:ext>
            </a:extLst>
          </p:cNvPr>
          <p:cNvSpPr txBox="1"/>
          <p:nvPr/>
        </p:nvSpPr>
        <p:spPr>
          <a:xfrm>
            <a:off x="2030027" y="106532"/>
            <a:ext cx="813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Object Oriented Programming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AFF96D-5245-4200-98CA-4384EB8DC2EC}"/>
              </a:ext>
            </a:extLst>
          </p:cNvPr>
          <p:cNvSpPr txBox="1"/>
          <p:nvPr/>
        </p:nvSpPr>
        <p:spPr>
          <a:xfrm>
            <a:off x="348792" y="1527142"/>
            <a:ext cx="110953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Classes</a:t>
            </a:r>
            <a:r>
              <a:rPr lang="en-GB" sz="2800" dirty="0">
                <a:solidFill>
                  <a:schemeClr val="bg1"/>
                </a:solidFill>
              </a:rPr>
              <a:t>: </a:t>
            </a:r>
            <a:r>
              <a:rPr lang="en-US" sz="2800" dirty="0">
                <a:solidFill>
                  <a:schemeClr val="bg1"/>
                </a:solidFill>
              </a:rPr>
              <a:t>custom / user defined data types. Used as “templates” to create Objects. Include Methods and Fields called “Members”.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Objects</a:t>
            </a:r>
            <a:r>
              <a:rPr lang="en-GB" sz="2800" dirty="0">
                <a:solidFill>
                  <a:schemeClr val="bg1"/>
                </a:solidFill>
              </a:rPr>
              <a:t>: Instance of a particular Class with defined data.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Members</a:t>
            </a:r>
            <a:r>
              <a:rPr lang="en-GB" sz="2800" dirty="0">
                <a:solidFill>
                  <a:schemeClr val="bg1"/>
                </a:solidFill>
              </a:rPr>
              <a:t>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Methods (Functions)</a:t>
            </a:r>
            <a:r>
              <a:rPr lang="en-GB" sz="2800" dirty="0">
                <a:solidFill>
                  <a:schemeClr val="bg1"/>
                </a:solidFill>
              </a:rPr>
              <a:t>:</a:t>
            </a:r>
            <a:r>
              <a:rPr lang="en-GB" sz="2800" dirty="0">
                <a:solidFill>
                  <a:srgbClr val="C00000"/>
                </a:solidFill>
              </a:rPr>
              <a:t> </a:t>
            </a:r>
            <a:r>
              <a:rPr lang="en-GB" sz="2800" dirty="0">
                <a:solidFill>
                  <a:schemeClr val="bg1"/>
                </a:solidFill>
              </a:rPr>
              <a:t>Defines behaviour for an Object. Methods can be called for Objects.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Fields (Attributes)</a:t>
            </a:r>
            <a:r>
              <a:rPr lang="en-GB" sz="2800" dirty="0">
                <a:solidFill>
                  <a:schemeClr val="bg1"/>
                </a:solidFill>
              </a:rPr>
              <a:t>: Variables defined in the Class that store data related to that Class. (The Person Class might have </a:t>
            </a:r>
            <a:r>
              <a:rPr lang="en-GB" sz="2400" dirty="0">
                <a:solidFill>
                  <a:schemeClr val="bg1"/>
                </a:solidFill>
                <a:latin typeface="+mj-lt"/>
              </a:rPr>
              <a:t>String name;</a:t>
            </a:r>
            <a:r>
              <a:rPr lang="en-GB" sz="2800" dirty="0">
                <a:solidFill>
                  <a:schemeClr val="bg1"/>
                </a:solidFill>
                <a:latin typeface="+mj-l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963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D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A70A5-B4E9-4896-B4BD-C29200AD5FD4}"/>
              </a:ext>
            </a:extLst>
          </p:cNvPr>
          <p:cNvSpPr txBox="1"/>
          <p:nvPr/>
        </p:nvSpPr>
        <p:spPr>
          <a:xfrm>
            <a:off x="2030027" y="106532"/>
            <a:ext cx="813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Object Oriented Programming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1C2A4DA-63E8-4194-9A68-C9759219EC25}"/>
              </a:ext>
            </a:extLst>
          </p:cNvPr>
          <p:cNvSpPr/>
          <p:nvPr/>
        </p:nvSpPr>
        <p:spPr>
          <a:xfrm>
            <a:off x="5470689" y="1383567"/>
            <a:ext cx="1250622" cy="709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Animal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EF3FA784-8CC8-499E-9008-7C6FD5FF5C88}"/>
              </a:ext>
            </a:extLst>
          </p:cNvPr>
          <p:cNvSpPr/>
          <p:nvPr/>
        </p:nvSpPr>
        <p:spPr>
          <a:xfrm>
            <a:off x="3836709" y="2615428"/>
            <a:ext cx="1633980" cy="709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Two-Legged Animal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DE2CB52-A274-4351-8B0E-90874F5D25D5}"/>
              </a:ext>
            </a:extLst>
          </p:cNvPr>
          <p:cNvSpPr/>
          <p:nvPr/>
        </p:nvSpPr>
        <p:spPr>
          <a:xfrm>
            <a:off x="6721310" y="2615427"/>
            <a:ext cx="1838227" cy="709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Four-Legged Animal</a:t>
            </a:r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CDE1AB2D-BB08-490B-81BD-B69A2EE34670}"/>
              </a:ext>
            </a:extLst>
          </p:cNvPr>
          <p:cNvCxnSpPr>
            <a:cxnSpLocks/>
            <a:stCxn id="4" idx="0"/>
            <a:endCxn id="3" idx="2"/>
          </p:cNvCxnSpPr>
          <p:nvPr/>
        </p:nvCxnSpPr>
        <p:spPr>
          <a:xfrm rot="5400000" flipH="1" flipV="1">
            <a:off x="5113602" y="1633031"/>
            <a:ext cx="522494" cy="1442301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5A5803F5-A749-4FBB-B475-238B18B794AD}"/>
              </a:ext>
            </a:extLst>
          </p:cNvPr>
          <p:cNvCxnSpPr>
            <a:cxnSpLocks/>
            <a:stCxn id="5" idx="0"/>
            <a:endCxn id="3" idx="2"/>
          </p:cNvCxnSpPr>
          <p:nvPr/>
        </p:nvCxnSpPr>
        <p:spPr>
          <a:xfrm rot="16200000" flipV="1">
            <a:off x="6606966" y="1581969"/>
            <a:ext cx="522493" cy="154442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969629EE-D6C7-4ECD-872B-3B381CC43F33}"/>
              </a:ext>
            </a:extLst>
          </p:cNvPr>
          <p:cNvSpPr/>
          <p:nvPr/>
        </p:nvSpPr>
        <p:spPr>
          <a:xfrm>
            <a:off x="3249890" y="4136888"/>
            <a:ext cx="1173638" cy="471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Human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60CD7D0-D28F-4E98-86CC-C058527C70D9}"/>
              </a:ext>
            </a:extLst>
          </p:cNvPr>
          <p:cNvSpPr/>
          <p:nvPr/>
        </p:nvSpPr>
        <p:spPr>
          <a:xfrm>
            <a:off x="4883870" y="4171290"/>
            <a:ext cx="1173638" cy="471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Ostrich</a:t>
            </a:r>
          </a:p>
        </p:txBody>
      </p: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1DC540A9-F1CF-45A7-97A2-042EDE89FB17}"/>
              </a:ext>
            </a:extLst>
          </p:cNvPr>
          <p:cNvCxnSpPr>
            <a:cxnSpLocks/>
            <a:stCxn id="14" idx="0"/>
            <a:endCxn id="4" idx="2"/>
          </p:cNvCxnSpPr>
          <p:nvPr/>
        </p:nvCxnSpPr>
        <p:spPr>
          <a:xfrm rot="5400000" flipH="1" flipV="1">
            <a:off x="3839158" y="3322347"/>
            <a:ext cx="812093" cy="81699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1D765C4D-24FF-41B8-A27F-44C58BC3A944}"/>
              </a:ext>
            </a:extLst>
          </p:cNvPr>
          <p:cNvCxnSpPr>
            <a:cxnSpLocks/>
            <a:stCxn id="15" idx="0"/>
            <a:endCxn id="4" idx="2"/>
          </p:cNvCxnSpPr>
          <p:nvPr/>
        </p:nvCxnSpPr>
        <p:spPr>
          <a:xfrm rot="16200000" flipV="1">
            <a:off x="4638947" y="3339548"/>
            <a:ext cx="846495" cy="816990"/>
          </a:xfrm>
          <a:prstGeom prst="bentConnector3">
            <a:avLst>
              <a:gd name="adj1" fmla="val 5222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90DC570-7DE8-4202-A0E9-5F582C0AC7E5}"/>
              </a:ext>
            </a:extLst>
          </p:cNvPr>
          <p:cNvSpPr/>
          <p:nvPr/>
        </p:nvSpPr>
        <p:spPr>
          <a:xfrm>
            <a:off x="6246830" y="4171289"/>
            <a:ext cx="1173638" cy="471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Dog</a:t>
            </a:r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8C3A5C2-DEE8-4426-91AC-C642B2B694AB}"/>
              </a:ext>
            </a:extLst>
          </p:cNvPr>
          <p:cNvSpPr/>
          <p:nvPr/>
        </p:nvSpPr>
        <p:spPr>
          <a:xfrm>
            <a:off x="7880810" y="4205691"/>
            <a:ext cx="1173638" cy="4711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Cat</a:t>
            </a:r>
          </a:p>
        </p:txBody>
      </p:sp>
      <p:cxnSp>
        <p:nvCxnSpPr>
          <p:cNvPr id="25" name="Connector: Elbow 24">
            <a:extLst>
              <a:ext uri="{FF2B5EF4-FFF2-40B4-BE49-F238E27FC236}">
                <a16:creationId xmlns:a16="http://schemas.microsoft.com/office/drawing/2014/main" id="{4BF8B563-9FC4-482C-A338-0F655D60E465}"/>
              </a:ext>
            </a:extLst>
          </p:cNvPr>
          <p:cNvCxnSpPr>
            <a:cxnSpLocks/>
            <a:stCxn id="23" idx="0"/>
            <a:endCxn id="5" idx="2"/>
          </p:cNvCxnSpPr>
          <p:nvPr/>
        </p:nvCxnSpPr>
        <p:spPr>
          <a:xfrm rot="5400000" flipH="1" flipV="1">
            <a:off x="6813789" y="3344655"/>
            <a:ext cx="846495" cy="80677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424008F9-8634-4F40-8D13-709F4EAB214F}"/>
              </a:ext>
            </a:extLst>
          </p:cNvPr>
          <p:cNvCxnSpPr>
            <a:cxnSpLocks/>
            <a:stCxn id="24" idx="0"/>
            <a:endCxn id="5" idx="2"/>
          </p:cNvCxnSpPr>
          <p:nvPr/>
        </p:nvCxnSpPr>
        <p:spPr>
          <a:xfrm rot="16200000" flipV="1">
            <a:off x="7613579" y="3351640"/>
            <a:ext cx="880897" cy="827205"/>
          </a:xfrm>
          <a:prstGeom prst="bentConnector3">
            <a:avLst>
              <a:gd name="adj1" fmla="val 5213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9CC1F2BD-29C7-4968-971C-B0D37D91FFF3}"/>
              </a:ext>
            </a:extLst>
          </p:cNvPr>
          <p:cNvCxnSpPr/>
          <p:nvPr/>
        </p:nvCxnSpPr>
        <p:spPr>
          <a:xfrm flipV="1">
            <a:off x="3249890" y="1668728"/>
            <a:ext cx="0" cy="11312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0FC65A86-1960-4B4B-93C1-4B192109F570}"/>
              </a:ext>
            </a:extLst>
          </p:cNvPr>
          <p:cNvSpPr txBox="1"/>
          <p:nvPr/>
        </p:nvSpPr>
        <p:spPr>
          <a:xfrm>
            <a:off x="1857327" y="2051463"/>
            <a:ext cx="1266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Super-Class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337B301D-11AC-4668-8321-257787464F39}"/>
              </a:ext>
            </a:extLst>
          </p:cNvPr>
          <p:cNvCxnSpPr>
            <a:cxnSpLocks/>
          </p:cNvCxnSpPr>
          <p:nvPr/>
        </p:nvCxnSpPr>
        <p:spPr>
          <a:xfrm>
            <a:off x="9887931" y="1670598"/>
            <a:ext cx="0" cy="113121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99CF811B-7BEE-4064-8048-BA65878714DF}"/>
              </a:ext>
            </a:extLst>
          </p:cNvPr>
          <p:cNvSpPr txBox="1"/>
          <p:nvPr/>
        </p:nvSpPr>
        <p:spPr>
          <a:xfrm>
            <a:off x="8790498" y="2051463"/>
            <a:ext cx="1071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Sub-Class</a:t>
            </a:r>
          </a:p>
        </p:txBody>
      </p:sp>
    </p:spTree>
    <p:extLst>
      <p:ext uri="{BB962C8B-B14F-4D97-AF65-F5344CB8AC3E}">
        <p14:creationId xmlns:p14="http://schemas.microsoft.com/office/powerpoint/2010/main" val="2334062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D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A70A5-B4E9-4896-B4BD-C29200AD5FD4}"/>
              </a:ext>
            </a:extLst>
          </p:cNvPr>
          <p:cNvSpPr txBox="1"/>
          <p:nvPr/>
        </p:nvSpPr>
        <p:spPr>
          <a:xfrm>
            <a:off x="2030027" y="106532"/>
            <a:ext cx="813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Classes and Objects / Instances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90DC570-7DE8-4202-A0E9-5F582C0AC7E5}"/>
              </a:ext>
            </a:extLst>
          </p:cNvPr>
          <p:cNvSpPr/>
          <p:nvPr/>
        </p:nvSpPr>
        <p:spPr>
          <a:xfrm>
            <a:off x="5145462" y="954355"/>
            <a:ext cx="1901074" cy="8648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Dog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BA1D8BC0-92ED-4A58-B6C2-288B2124CB81}"/>
              </a:ext>
            </a:extLst>
          </p:cNvPr>
          <p:cNvSpPr/>
          <p:nvPr/>
        </p:nvSpPr>
        <p:spPr>
          <a:xfrm flipH="1">
            <a:off x="7588577" y="954355"/>
            <a:ext cx="1743958" cy="8638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0B88EB3-C819-47AF-9FB2-3DF913CAE49B}"/>
              </a:ext>
            </a:extLst>
          </p:cNvPr>
          <p:cNvSpPr txBox="1"/>
          <p:nvPr/>
        </p:nvSpPr>
        <p:spPr>
          <a:xfrm>
            <a:off x="8194089" y="1201604"/>
            <a:ext cx="113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Class</a:t>
            </a:r>
          </a:p>
        </p:txBody>
      </p:sp>
    </p:spTree>
    <p:extLst>
      <p:ext uri="{BB962C8B-B14F-4D97-AF65-F5344CB8AC3E}">
        <p14:creationId xmlns:p14="http://schemas.microsoft.com/office/powerpoint/2010/main" val="2239180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D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A70A5-B4E9-4896-B4BD-C29200AD5FD4}"/>
              </a:ext>
            </a:extLst>
          </p:cNvPr>
          <p:cNvSpPr txBox="1"/>
          <p:nvPr/>
        </p:nvSpPr>
        <p:spPr>
          <a:xfrm>
            <a:off x="2030027" y="106532"/>
            <a:ext cx="813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Classes and Objects / Instances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90DC570-7DE8-4202-A0E9-5F582C0AC7E5}"/>
              </a:ext>
            </a:extLst>
          </p:cNvPr>
          <p:cNvSpPr/>
          <p:nvPr/>
        </p:nvSpPr>
        <p:spPr>
          <a:xfrm>
            <a:off x="5145462" y="954355"/>
            <a:ext cx="1901074" cy="8648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solidFill>
                  <a:schemeClr val="bg1"/>
                </a:solidFill>
              </a:rPr>
              <a:t>Dog</a:t>
            </a: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C800F18B-3061-4D8F-8E98-6D1A7AADE7AC}"/>
              </a:ext>
            </a:extLst>
          </p:cNvPr>
          <p:cNvSpPr/>
          <p:nvPr/>
        </p:nvSpPr>
        <p:spPr>
          <a:xfrm>
            <a:off x="4454164" y="1952158"/>
            <a:ext cx="3283672" cy="1139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bg1"/>
              </a:solidFill>
            </a:endParaRPr>
          </a:p>
          <a:p>
            <a:pPr algn="ctr"/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DDCA95-65E8-47CE-A82D-5C2C13892034}"/>
              </a:ext>
            </a:extLst>
          </p:cNvPr>
          <p:cNvSpPr txBox="1"/>
          <p:nvPr/>
        </p:nvSpPr>
        <p:spPr>
          <a:xfrm>
            <a:off x="4606564" y="2076146"/>
            <a:ext cx="29820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Picture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Age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60FF76D-0770-4340-A83C-F42D73BCE363}"/>
              </a:ext>
            </a:extLst>
          </p:cNvPr>
          <p:cNvSpPr/>
          <p:nvPr/>
        </p:nvSpPr>
        <p:spPr>
          <a:xfrm>
            <a:off x="2469823" y="2076146"/>
            <a:ext cx="1743958" cy="8638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C5BFBDE-A866-4387-836B-D3DD031E623B}"/>
              </a:ext>
            </a:extLst>
          </p:cNvPr>
          <p:cNvSpPr txBox="1"/>
          <p:nvPr/>
        </p:nvSpPr>
        <p:spPr>
          <a:xfrm>
            <a:off x="2469822" y="2323395"/>
            <a:ext cx="1743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Some Attributes</a:t>
            </a:r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BA1D8BC0-92ED-4A58-B6C2-288B2124CB81}"/>
              </a:ext>
            </a:extLst>
          </p:cNvPr>
          <p:cNvSpPr/>
          <p:nvPr/>
        </p:nvSpPr>
        <p:spPr>
          <a:xfrm flipH="1">
            <a:off x="7588577" y="954355"/>
            <a:ext cx="1743958" cy="8638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A0B88EB3-C819-47AF-9FB2-3DF913CAE49B}"/>
              </a:ext>
            </a:extLst>
          </p:cNvPr>
          <p:cNvSpPr txBox="1"/>
          <p:nvPr/>
        </p:nvSpPr>
        <p:spPr>
          <a:xfrm>
            <a:off x="7945515" y="1201604"/>
            <a:ext cx="1387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Class</a:t>
            </a:r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DAF3FCB2-6B9D-434F-95FC-5360292B1110}"/>
              </a:ext>
            </a:extLst>
          </p:cNvPr>
          <p:cNvSpPr/>
          <p:nvPr/>
        </p:nvSpPr>
        <p:spPr>
          <a:xfrm flipH="1">
            <a:off x="7588577" y="954355"/>
            <a:ext cx="1743958" cy="8638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E130ED8-A116-4616-A621-88DCA2FB90A3}"/>
              </a:ext>
            </a:extLst>
          </p:cNvPr>
          <p:cNvSpPr txBox="1"/>
          <p:nvPr/>
        </p:nvSpPr>
        <p:spPr>
          <a:xfrm>
            <a:off x="8194089" y="1201604"/>
            <a:ext cx="113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Class</a:t>
            </a:r>
          </a:p>
        </p:txBody>
      </p:sp>
    </p:spTree>
    <p:extLst>
      <p:ext uri="{BB962C8B-B14F-4D97-AF65-F5344CB8AC3E}">
        <p14:creationId xmlns:p14="http://schemas.microsoft.com/office/powerpoint/2010/main" val="1906278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D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A70A5-B4E9-4896-B4BD-C29200AD5FD4}"/>
              </a:ext>
            </a:extLst>
          </p:cNvPr>
          <p:cNvSpPr txBox="1"/>
          <p:nvPr/>
        </p:nvSpPr>
        <p:spPr>
          <a:xfrm>
            <a:off x="2030027" y="106532"/>
            <a:ext cx="813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Classes and Objects / Instances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90DC570-7DE8-4202-A0E9-5F582C0AC7E5}"/>
              </a:ext>
            </a:extLst>
          </p:cNvPr>
          <p:cNvSpPr/>
          <p:nvPr/>
        </p:nvSpPr>
        <p:spPr>
          <a:xfrm>
            <a:off x="5145462" y="954355"/>
            <a:ext cx="1901074" cy="8648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Dog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36DA81-F1D1-432D-8A82-C13B2BFF82AB}"/>
              </a:ext>
            </a:extLst>
          </p:cNvPr>
          <p:cNvSpPr txBox="1"/>
          <p:nvPr/>
        </p:nvSpPr>
        <p:spPr>
          <a:xfrm>
            <a:off x="3423380" y="3429000"/>
            <a:ext cx="5345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We want to create a new Dog!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D545D078-1E5D-4FE2-BBCA-4069DB93294C}"/>
              </a:ext>
            </a:extLst>
          </p:cNvPr>
          <p:cNvSpPr/>
          <p:nvPr/>
        </p:nvSpPr>
        <p:spPr>
          <a:xfrm>
            <a:off x="4454164" y="1952158"/>
            <a:ext cx="3283672" cy="113983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solidFill>
                <a:schemeClr val="bg1"/>
              </a:solidFill>
            </a:endParaRPr>
          </a:p>
          <a:p>
            <a:pPr algn="ctr"/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42164C-1567-4499-83A2-E1DDD34E1EBD}"/>
              </a:ext>
            </a:extLst>
          </p:cNvPr>
          <p:cNvSpPr txBox="1"/>
          <p:nvPr/>
        </p:nvSpPr>
        <p:spPr>
          <a:xfrm>
            <a:off x="4606564" y="2076146"/>
            <a:ext cx="29820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Picture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bg1"/>
                </a:solidFill>
              </a:rPr>
              <a:t>Age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25A2CB4B-69DD-4BF8-84A0-A9CBFFD9E25A}"/>
              </a:ext>
            </a:extLst>
          </p:cNvPr>
          <p:cNvSpPr/>
          <p:nvPr/>
        </p:nvSpPr>
        <p:spPr>
          <a:xfrm>
            <a:off x="2469823" y="2076146"/>
            <a:ext cx="1743958" cy="8638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29278E4-88E6-4DCA-AD56-455FF0F808F8}"/>
              </a:ext>
            </a:extLst>
          </p:cNvPr>
          <p:cNvSpPr txBox="1"/>
          <p:nvPr/>
        </p:nvSpPr>
        <p:spPr>
          <a:xfrm>
            <a:off x="2469822" y="2323395"/>
            <a:ext cx="1743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Some Attributes</a:t>
            </a: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ED3D81C1-19FF-4CB9-BCEB-D18867E775B0}"/>
              </a:ext>
            </a:extLst>
          </p:cNvPr>
          <p:cNvSpPr/>
          <p:nvPr/>
        </p:nvSpPr>
        <p:spPr>
          <a:xfrm>
            <a:off x="5674936" y="3952220"/>
            <a:ext cx="791852" cy="10439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E773C17-44BE-4F29-B34F-DDF832C69C5E}"/>
              </a:ext>
            </a:extLst>
          </p:cNvPr>
          <p:cNvSpPr txBox="1"/>
          <p:nvPr/>
        </p:nvSpPr>
        <p:spPr>
          <a:xfrm>
            <a:off x="3423380" y="4952834"/>
            <a:ext cx="5345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A new </a:t>
            </a:r>
            <a:r>
              <a:rPr lang="en-GB" sz="2800" b="1" dirty="0">
                <a:solidFill>
                  <a:schemeClr val="bg1"/>
                </a:solidFill>
              </a:rPr>
              <a:t>Instance</a:t>
            </a:r>
            <a:r>
              <a:rPr lang="en-GB" sz="2800" dirty="0">
                <a:solidFill>
                  <a:schemeClr val="bg1"/>
                </a:solidFill>
              </a:rPr>
              <a:t> of the Class Dog!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D3354201-733A-4DD2-9666-F964E1E23688}"/>
              </a:ext>
            </a:extLst>
          </p:cNvPr>
          <p:cNvSpPr/>
          <p:nvPr/>
        </p:nvSpPr>
        <p:spPr>
          <a:xfrm flipH="1">
            <a:off x="7588577" y="954355"/>
            <a:ext cx="1743958" cy="8638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96EAA8-EBE0-4546-8726-A3D9F42E077B}"/>
              </a:ext>
            </a:extLst>
          </p:cNvPr>
          <p:cNvSpPr txBox="1"/>
          <p:nvPr/>
        </p:nvSpPr>
        <p:spPr>
          <a:xfrm>
            <a:off x="8194089" y="1201604"/>
            <a:ext cx="1138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Class</a:t>
            </a:r>
          </a:p>
        </p:txBody>
      </p:sp>
    </p:spTree>
    <p:extLst>
      <p:ext uri="{BB962C8B-B14F-4D97-AF65-F5344CB8AC3E}">
        <p14:creationId xmlns:p14="http://schemas.microsoft.com/office/powerpoint/2010/main" val="3886842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D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A70A5-B4E9-4896-B4BD-C29200AD5FD4}"/>
              </a:ext>
            </a:extLst>
          </p:cNvPr>
          <p:cNvSpPr txBox="1"/>
          <p:nvPr/>
        </p:nvSpPr>
        <p:spPr>
          <a:xfrm>
            <a:off x="2030027" y="106532"/>
            <a:ext cx="813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Classes and Objects / Instances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90DC570-7DE8-4202-A0E9-5F582C0AC7E5}"/>
              </a:ext>
            </a:extLst>
          </p:cNvPr>
          <p:cNvSpPr/>
          <p:nvPr/>
        </p:nvSpPr>
        <p:spPr>
          <a:xfrm>
            <a:off x="5145462" y="954355"/>
            <a:ext cx="1901074" cy="8648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Dog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36DA81-F1D1-432D-8A82-C13B2BFF82AB}"/>
              </a:ext>
            </a:extLst>
          </p:cNvPr>
          <p:cNvSpPr txBox="1"/>
          <p:nvPr/>
        </p:nvSpPr>
        <p:spPr>
          <a:xfrm>
            <a:off x="3423380" y="1835992"/>
            <a:ext cx="5345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We want to create a new Dog!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E13ECC9F-2A33-474A-8E87-20463155BC9C}"/>
              </a:ext>
            </a:extLst>
          </p:cNvPr>
          <p:cNvSpPr/>
          <p:nvPr/>
        </p:nvSpPr>
        <p:spPr>
          <a:xfrm>
            <a:off x="1324969" y="2601798"/>
            <a:ext cx="2658359" cy="31296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15" descr="A dog wearing a hat&#10;&#10;Description automatically generated">
            <a:extLst>
              <a:ext uri="{FF2B5EF4-FFF2-40B4-BE49-F238E27FC236}">
                <a16:creationId xmlns:a16="http://schemas.microsoft.com/office/drawing/2014/main" id="{99DA9B32-C122-4C5A-927C-F3D49F3202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9" b="19188"/>
          <a:stretch/>
        </p:blipFill>
        <p:spPr>
          <a:xfrm>
            <a:off x="1771625" y="2833363"/>
            <a:ext cx="1848288" cy="2139885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978F339-18A7-41F8-87EA-680B29E64E1B}"/>
              </a:ext>
            </a:extLst>
          </p:cNvPr>
          <p:cNvSpPr txBox="1"/>
          <p:nvPr/>
        </p:nvSpPr>
        <p:spPr>
          <a:xfrm>
            <a:off x="1771626" y="4973248"/>
            <a:ext cx="1608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</a:rPr>
              <a:t>Bengie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2F88C3C-BA97-4C46-A96A-13353AA977C5}"/>
              </a:ext>
            </a:extLst>
          </p:cNvPr>
          <p:cNvSpPr txBox="1"/>
          <p:nvPr/>
        </p:nvSpPr>
        <p:spPr>
          <a:xfrm>
            <a:off x="1771625" y="5272001"/>
            <a:ext cx="1608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669874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D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38795A6-A6EE-412D-B3B8-0EC4FA27FA2A}"/>
              </a:ext>
            </a:extLst>
          </p:cNvPr>
          <p:cNvSpPr/>
          <p:nvPr/>
        </p:nvSpPr>
        <p:spPr>
          <a:xfrm>
            <a:off x="8208672" y="2616076"/>
            <a:ext cx="2658359" cy="31296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548ADC8-B786-4182-B96D-D203F9D89485}"/>
              </a:ext>
            </a:extLst>
          </p:cNvPr>
          <p:cNvSpPr/>
          <p:nvPr/>
        </p:nvSpPr>
        <p:spPr>
          <a:xfrm>
            <a:off x="1324969" y="2601798"/>
            <a:ext cx="2658359" cy="31296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1A70A5-B4E9-4896-B4BD-C29200AD5FD4}"/>
              </a:ext>
            </a:extLst>
          </p:cNvPr>
          <p:cNvSpPr txBox="1"/>
          <p:nvPr/>
        </p:nvSpPr>
        <p:spPr>
          <a:xfrm>
            <a:off x="2030027" y="106532"/>
            <a:ext cx="81319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Classes and Objects / Instances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090DC570-7DE8-4202-A0E9-5F582C0AC7E5}"/>
              </a:ext>
            </a:extLst>
          </p:cNvPr>
          <p:cNvSpPr/>
          <p:nvPr/>
        </p:nvSpPr>
        <p:spPr>
          <a:xfrm>
            <a:off x="5145462" y="954355"/>
            <a:ext cx="1901074" cy="8648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/>
              <a:t>Dog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136DA81-F1D1-432D-8A82-C13B2BFF82AB}"/>
              </a:ext>
            </a:extLst>
          </p:cNvPr>
          <p:cNvSpPr txBox="1"/>
          <p:nvPr/>
        </p:nvSpPr>
        <p:spPr>
          <a:xfrm>
            <a:off x="3423380" y="1835992"/>
            <a:ext cx="5345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bg1"/>
                </a:solidFill>
              </a:rPr>
              <a:t>We want to create a new Dog!</a:t>
            </a:r>
          </a:p>
        </p:txBody>
      </p:sp>
      <p:pic>
        <p:nvPicPr>
          <p:cNvPr id="4" name="Picture 3" descr="A dog wearing a hat&#10;&#10;Description automatically generated">
            <a:extLst>
              <a:ext uri="{FF2B5EF4-FFF2-40B4-BE49-F238E27FC236}">
                <a16:creationId xmlns:a16="http://schemas.microsoft.com/office/drawing/2014/main" id="{A01DF5FC-B437-4B45-A437-90266BD3BC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49" b="19188"/>
          <a:stretch/>
        </p:blipFill>
        <p:spPr>
          <a:xfrm>
            <a:off x="1771625" y="2833363"/>
            <a:ext cx="1848288" cy="213988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070456F-B053-48A6-BF7E-EADBC190446D}"/>
              </a:ext>
            </a:extLst>
          </p:cNvPr>
          <p:cNvSpPr txBox="1"/>
          <p:nvPr/>
        </p:nvSpPr>
        <p:spPr>
          <a:xfrm>
            <a:off x="1771626" y="4973248"/>
            <a:ext cx="1608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err="1">
                <a:solidFill>
                  <a:schemeClr val="bg1"/>
                </a:solidFill>
              </a:rPr>
              <a:t>Bengie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3AE1E8-C654-44DB-9838-2B17681B4EC7}"/>
              </a:ext>
            </a:extLst>
          </p:cNvPr>
          <p:cNvSpPr txBox="1"/>
          <p:nvPr/>
        </p:nvSpPr>
        <p:spPr>
          <a:xfrm>
            <a:off x="1771625" y="5272001"/>
            <a:ext cx="1608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7</a:t>
            </a:r>
          </a:p>
        </p:txBody>
      </p:sp>
      <p:pic>
        <p:nvPicPr>
          <p:cNvPr id="6" name="Picture 5" descr="A picture containing dog, outdoor, tree, ground&#10;&#10;Description automatically generated">
            <a:extLst>
              <a:ext uri="{FF2B5EF4-FFF2-40B4-BE49-F238E27FC236}">
                <a16:creationId xmlns:a16="http://schemas.microsoft.com/office/drawing/2014/main" id="{CF02A0E6-8F45-4DDF-A8BB-FD8A6939A94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703" t="14340" r="17301" b="32140"/>
          <a:stretch/>
        </p:blipFill>
        <p:spPr>
          <a:xfrm>
            <a:off x="8496189" y="2938276"/>
            <a:ext cx="2177592" cy="187593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F3168EC-F813-49C8-A853-677CE6A9D78A}"/>
              </a:ext>
            </a:extLst>
          </p:cNvPr>
          <p:cNvSpPr txBox="1"/>
          <p:nvPr/>
        </p:nvSpPr>
        <p:spPr>
          <a:xfrm>
            <a:off x="8768619" y="4973248"/>
            <a:ext cx="1608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Gracie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7CAECD-0145-498D-A634-52BF05920A70}"/>
              </a:ext>
            </a:extLst>
          </p:cNvPr>
          <p:cNvSpPr txBox="1"/>
          <p:nvPr/>
        </p:nvSpPr>
        <p:spPr>
          <a:xfrm>
            <a:off x="8768618" y="5272001"/>
            <a:ext cx="1608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837DBAD4-9217-4FA4-A420-AE19CA60DB13}"/>
              </a:ext>
            </a:extLst>
          </p:cNvPr>
          <p:cNvSpPr/>
          <p:nvPr/>
        </p:nvSpPr>
        <p:spPr>
          <a:xfrm>
            <a:off x="6799084" y="3589805"/>
            <a:ext cx="1265830" cy="627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Right 14">
            <a:extLst>
              <a:ext uri="{FF2B5EF4-FFF2-40B4-BE49-F238E27FC236}">
                <a16:creationId xmlns:a16="http://schemas.microsoft.com/office/drawing/2014/main" id="{F6B413BC-5786-47C9-BF9C-66573309DAD3}"/>
              </a:ext>
            </a:extLst>
          </p:cNvPr>
          <p:cNvSpPr/>
          <p:nvPr/>
        </p:nvSpPr>
        <p:spPr>
          <a:xfrm rot="10800000">
            <a:off x="4127083" y="3565767"/>
            <a:ext cx="1163145" cy="627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E2C3A87-12AA-4AE1-905A-2ECBF8C07E6A}"/>
              </a:ext>
            </a:extLst>
          </p:cNvPr>
          <p:cNvSpPr txBox="1"/>
          <p:nvPr/>
        </p:nvSpPr>
        <p:spPr>
          <a:xfrm>
            <a:off x="5510104" y="3487806"/>
            <a:ext cx="15396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</a:rPr>
              <a:t>Object / Instance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894779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32D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1A70A5-B4E9-4896-B4BD-C29200AD5FD4}"/>
              </a:ext>
            </a:extLst>
          </p:cNvPr>
          <p:cNvSpPr txBox="1"/>
          <p:nvPr/>
        </p:nvSpPr>
        <p:spPr>
          <a:xfrm>
            <a:off x="1753339" y="106532"/>
            <a:ext cx="86853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/>
                </a:solidFill>
              </a:rPr>
              <a:t>Welcome to the End of the Video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F9A735-3D8B-48CC-A48E-130497CB6326}"/>
              </a:ext>
            </a:extLst>
          </p:cNvPr>
          <p:cNvSpPr txBox="1"/>
          <p:nvPr/>
        </p:nvSpPr>
        <p:spPr>
          <a:xfrm>
            <a:off x="348792" y="1527142"/>
            <a:ext cx="1109534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chemeClr val="bg1"/>
                </a:solidFill>
              </a:rPr>
              <a:t>Like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chemeClr val="bg1"/>
                </a:solidFill>
              </a:rPr>
              <a:t>Comment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4400" dirty="0">
                <a:solidFill>
                  <a:schemeClr val="bg1"/>
                </a:solidFill>
              </a:rPr>
              <a:t>Subscribe</a:t>
            </a:r>
          </a:p>
        </p:txBody>
      </p:sp>
    </p:spTree>
    <p:extLst>
      <p:ext uri="{BB962C8B-B14F-4D97-AF65-F5344CB8AC3E}">
        <p14:creationId xmlns:p14="http://schemas.microsoft.com/office/powerpoint/2010/main" val="14593093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Widescreen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Nico Kaupenjohann</dc:creator>
  <cp:lastModifiedBy>Nico Kaupenjohann</cp:lastModifiedBy>
  <cp:revision>60</cp:revision>
  <dcterms:created xsi:type="dcterms:W3CDTF">2021-11-11T11:26:50Z</dcterms:created>
  <dcterms:modified xsi:type="dcterms:W3CDTF">2021-11-13T07:19:09Z</dcterms:modified>
</cp:coreProperties>
</file>